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  <p:sldMasterId id="2147483674" r:id="rId3"/>
    <p:sldMasterId id="2147483703" r:id="rId4"/>
    <p:sldMasterId id="2147483715" r:id="rId5"/>
    <p:sldMasterId id="2147483728" r:id="rId6"/>
    <p:sldMasterId id="2147483762" r:id="rId7"/>
  </p:sldMasterIdLst>
  <p:notesMasterIdLst>
    <p:notesMasterId r:id="rId72"/>
  </p:notesMasterIdLst>
  <p:handoutMasterIdLst>
    <p:handoutMasterId r:id="rId73"/>
  </p:handoutMasterIdLst>
  <p:sldIdLst>
    <p:sldId id="348" r:id="rId8"/>
    <p:sldId id="1168" r:id="rId9"/>
    <p:sldId id="389" r:id="rId10"/>
    <p:sldId id="1211" r:id="rId11"/>
    <p:sldId id="1213" r:id="rId12"/>
    <p:sldId id="1214" r:id="rId13"/>
    <p:sldId id="1215" r:id="rId14"/>
    <p:sldId id="1216" r:id="rId15"/>
    <p:sldId id="1220" r:id="rId16"/>
    <p:sldId id="1217" r:id="rId17"/>
    <p:sldId id="1218" r:id="rId18"/>
    <p:sldId id="1219" r:id="rId19"/>
    <p:sldId id="1221" r:id="rId20"/>
    <p:sldId id="1222" r:id="rId21"/>
    <p:sldId id="1223" r:id="rId22"/>
    <p:sldId id="1224" r:id="rId23"/>
    <p:sldId id="1225" r:id="rId24"/>
    <p:sldId id="1226" r:id="rId25"/>
    <p:sldId id="1227" r:id="rId26"/>
    <p:sldId id="1228" r:id="rId27"/>
    <p:sldId id="1229" r:id="rId28"/>
    <p:sldId id="1230" r:id="rId29"/>
    <p:sldId id="1231" r:id="rId30"/>
    <p:sldId id="1232" r:id="rId31"/>
    <p:sldId id="1233" r:id="rId32"/>
    <p:sldId id="1234" r:id="rId33"/>
    <p:sldId id="1235" r:id="rId34"/>
    <p:sldId id="1236" r:id="rId35"/>
    <p:sldId id="1237" r:id="rId36"/>
    <p:sldId id="1238" r:id="rId37"/>
    <p:sldId id="1240" r:id="rId38"/>
    <p:sldId id="1239" r:id="rId39"/>
    <p:sldId id="1241" r:id="rId40"/>
    <p:sldId id="1242" r:id="rId41"/>
    <p:sldId id="1243" r:id="rId42"/>
    <p:sldId id="1244" r:id="rId43"/>
    <p:sldId id="1245" r:id="rId44"/>
    <p:sldId id="1246" r:id="rId45"/>
    <p:sldId id="1247" r:id="rId46"/>
    <p:sldId id="1248" r:id="rId47"/>
    <p:sldId id="1249" r:id="rId48"/>
    <p:sldId id="1250" r:id="rId49"/>
    <p:sldId id="1251" r:id="rId50"/>
    <p:sldId id="1252" r:id="rId51"/>
    <p:sldId id="1253" r:id="rId52"/>
    <p:sldId id="1254" r:id="rId53"/>
    <p:sldId id="1255" r:id="rId54"/>
    <p:sldId id="1256" r:id="rId55"/>
    <p:sldId id="1257" r:id="rId56"/>
    <p:sldId id="1258" r:id="rId57"/>
    <p:sldId id="1259" r:id="rId58"/>
    <p:sldId id="1260" r:id="rId59"/>
    <p:sldId id="1261" r:id="rId60"/>
    <p:sldId id="1262" r:id="rId61"/>
    <p:sldId id="1263" r:id="rId62"/>
    <p:sldId id="1265" r:id="rId63"/>
    <p:sldId id="1264" r:id="rId64"/>
    <p:sldId id="1266" r:id="rId65"/>
    <p:sldId id="1267" r:id="rId66"/>
    <p:sldId id="1268" r:id="rId67"/>
    <p:sldId id="1269" r:id="rId68"/>
    <p:sldId id="1270" r:id="rId69"/>
    <p:sldId id="1271" r:id="rId70"/>
    <p:sldId id="1272" r:id="rId71"/>
  </p:sldIdLst>
  <p:sldSz cx="12192000" cy="6858000"/>
  <p:notesSz cx="6858000" cy="9144000"/>
  <p:embeddedFontLst>
    <p:embeddedFont>
      <p:font typeface="Ara Alharbi Syria-Alqusair" panose="020B0604020202020204" charset="-78"/>
      <p:regular r:id="rId74"/>
    </p:embeddedFont>
    <p:embeddedFont>
      <p:font typeface="Arabic Typesetting" panose="03020402040406030203" pitchFamily="66" charset="-78"/>
      <p:regular r:id="rId75"/>
    </p:embeddedFont>
    <p:embeddedFont>
      <p:font typeface="El Messiri" panose="00000500000000000000" charset="-78"/>
      <p:regular r:id="rId76"/>
      <p:bold r:id="rId77"/>
    </p:embeddedFont>
    <p:embeddedFont>
      <p:font typeface="Lato Medium" panose="020F0502020204030203" pitchFamily="34" charset="0"/>
      <p:regular r:id="rId78"/>
      <p:italic r:id="rId79"/>
    </p:embeddedFont>
    <p:embeddedFont>
      <p:font typeface="Raleway" pitchFamily="2" charset="0"/>
      <p:regular r:id="rId80"/>
      <p:bold r:id="rId81"/>
      <p:italic r:id="rId82"/>
      <p:boldItalic r:id="rId83"/>
    </p:embeddedFont>
    <p:embeddedFont>
      <p:font typeface="Segoe UI" panose="020B0502040204020203" pitchFamily="34" charset="0"/>
      <p:regular r:id="rId84"/>
      <p:bold r:id="rId85"/>
      <p:italic r:id="rId86"/>
      <p:boldItalic r:id="rId87"/>
    </p:embeddedFont>
  </p:embeddedFontLst>
  <p:defaultTextStyle>
    <a:defPPr>
      <a:defRPr lang="en-US"/>
    </a:defPPr>
    <a:lvl1pPr marL="0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96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89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82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978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971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64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960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955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mmad" initials="h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84A68"/>
    <a:srgbClr val="494B69"/>
    <a:srgbClr val="4C287F"/>
    <a:srgbClr val="2E3848"/>
    <a:srgbClr val="203864"/>
    <a:srgbClr val="008080"/>
    <a:srgbClr val="FEDB82"/>
    <a:srgbClr val="FDCD5A"/>
    <a:srgbClr val="FDA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8365" autoAdjust="0"/>
  </p:normalViewPr>
  <p:slideViewPr>
    <p:cSldViewPr snapToGrid="0">
      <p:cViewPr varScale="1">
        <p:scale>
          <a:sx n="113" d="100"/>
          <a:sy n="113" d="100"/>
        </p:scale>
        <p:origin x="110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11.fntdata"/><Relationship Id="rId89" Type="http://schemas.openxmlformats.org/officeDocument/2006/relationships/presProps" Target="pres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font" Target="fonts/font4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3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font" Target="fonts/font14.fntdata"/><Relationship Id="rId61" Type="http://schemas.openxmlformats.org/officeDocument/2006/relationships/slide" Target="slides/slide54.xml"/><Relationship Id="rId82" Type="http://schemas.openxmlformats.org/officeDocument/2006/relationships/font" Target="fonts/font9.fntdata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E67FD9-D852-4DBF-87F9-011229FDE9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29BC0-DD5F-4782-91C7-5C08C36B7F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4B7A0-9195-4044-93AC-7F77C8E55446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FB115-6EAC-4A44-B8DD-B10ADE396A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D3E5B-3D5C-495A-A32C-859334C7F2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43963-6288-4408-B2D4-9273854A38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6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663D1-B600-4A09-80E1-4234D96897ED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A1202-B189-48E6-979D-CFBA6D37D8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5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96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89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82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978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971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64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60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955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87E59-CAC3-4472-AB54-5ED1AADFA436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82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87E59-CAC3-4472-AB54-5ED1AADFA436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42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87E59-CAC3-4472-AB54-5ED1AADFA436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91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398" tIns="45699" rIns="91398" bIns="45699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 algn="ctr">
              <a:buNone/>
              <a:defRPr sz="2400"/>
            </a:lvl1pPr>
            <a:lvl2pPr marL="456996" indent="0" algn="ctr">
              <a:buNone/>
              <a:defRPr sz="2000"/>
            </a:lvl2pPr>
            <a:lvl3pPr marL="913989" indent="0" algn="ctr">
              <a:buNone/>
              <a:defRPr sz="1800"/>
            </a:lvl3pPr>
            <a:lvl4pPr marL="1370982" indent="0" algn="ctr">
              <a:buNone/>
              <a:defRPr sz="1600"/>
            </a:lvl4pPr>
            <a:lvl5pPr marL="1827978" indent="0" algn="ctr">
              <a:buNone/>
              <a:defRPr sz="1600"/>
            </a:lvl5pPr>
            <a:lvl6pPr marL="2284971" indent="0" algn="ctr">
              <a:buNone/>
              <a:defRPr sz="1600"/>
            </a:lvl6pPr>
            <a:lvl7pPr marL="2741964" indent="0" algn="ctr">
              <a:buNone/>
              <a:defRPr sz="1600"/>
            </a:lvl7pPr>
            <a:lvl8pPr marL="3198960" indent="0" algn="ctr">
              <a:buNone/>
              <a:defRPr sz="1600"/>
            </a:lvl8pPr>
            <a:lvl9pPr marL="36559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6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  <a:prstGeom prst="rect">
            <a:avLst/>
          </a:prstGeom>
        </p:spPr>
        <p:txBody>
          <a:bodyPr lIns="91398" tIns="45699" rIns="91398" bIns="45699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89" indent="0">
              <a:buNone/>
              <a:defRPr sz="2400"/>
            </a:lvl3pPr>
            <a:lvl4pPr marL="1370982" indent="0">
              <a:buNone/>
              <a:defRPr sz="2000"/>
            </a:lvl4pPr>
            <a:lvl5pPr marL="1827978" indent="0">
              <a:buNone/>
              <a:defRPr sz="2000"/>
            </a:lvl5pPr>
            <a:lvl6pPr marL="2284971" indent="0">
              <a:buNone/>
              <a:defRPr sz="2000"/>
            </a:lvl6pPr>
            <a:lvl7pPr marL="2741964" indent="0">
              <a:buNone/>
              <a:defRPr sz="2000"/>
            </a:lvl7pPr>
            <a:lvl8pPr marL="3198960" indent="0">
              <a:buNone/>
              <a:defRPr sz="2000"/>
            </a:lvl8pPr>
            <a:lvl9pPr marL="365595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7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35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195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996" indent="0" algn="ctr">
              <a:buNone/>
              <a:defRPr sz="2000"/>
            </a:lvl2pPr>
            <a:lvl3pPr marL="913989" indent="0" algn="ctr">
              <a:buNone/>
              <a:defRPr sz="1800"/>
            </a:lvl3pPr>
            <a:lvl4pPr marL="1370982" indent="0" algn="ctr">
              <a:buNone/>
              <a:defRPr sz="1600"/>
            </a:lvl4pPr>
            <a:lvl5pPr marL="1827978" indent="0" algn="ctr">
              <a:buNone/>
              <a:defRPr sz="1600"/>
            </a:lvl5pPr>
            <a:lvl6pPr marL="2284971" indent="0" algn="ctr">
              <a:buNone/>
              <a:defRPr sz="1600"/>
            </a:lvl6pPr>
            <a:lvl7pPr marL="2741964" indent="0" algn="ctr">
              <a:buNone/>
              <a:defRPr sz="1600"/>
            </a:lvl7pPr>
            <a:lvl8pPr marL="3198960" indent="0" algn="ctr">
              <a:buNone/>
              <a:defRPr sz="1600"/>
            </a:lvl8pPr>
            <a:lvl9pPr marL="36559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67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13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99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9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9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95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9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9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nd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2" y="6356350"/>
            <a:ext cx="5662353" cy="5016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</a:lstStyle>
          <a:p>
            <a:pPr algn="l"/>
            <a:r>
              <a:rPr lang="en-US" dirty="0"/>
              <a:t>Dr. Rao Muhammad Adeel Nawab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  <a:lvl2pPr algn="r">
              <a:defRPr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2pPr>
          </a:lstStyle>
          <a:p>
            <a:pPr lvl="1"/>
            <a:fld id="{F2D367CF-52EB-4749-B2AB-6AD54999878A}" type="slidenum">
              <a:rPr lang="en-US" smtClean="0"/>
              <a:pPr lvl="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41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5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49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89" indent="0">
              <a:buNone/>
              <a:defRPr sz="2400"/>
            </a:lvl3pPr>
            <a:lvl4pPr marL="1370982" indent="0">
              <a:buNone/>
              <a:defRPr sz="2000"/>
            </a:lvl4pPr>
            <a:lvl5pPr marL="1827978" indent="0">
              <a:buNone/>
              <a:defRPr sz="2000"/>
            </a:lvl5pPr>
            <a:lvl6pPr marL="2284971" indent="0">
              <a:buNone/>
              <a:defRPr sz="2000"/>
            </a:lvl6pPr>
            <a:lvl7pPr marL="2741964" indent="0">
              <a:buNone/>
              <a:defRPr sz="2000"/>
            </a:lvl7pPr>
            <a:lvl8pPr marL="3198960" indent="0">
              <a:buNone/>
              <a:defRPr sz="2000"/>
            </a:lvl8pPr>
            <a:lvl9pPr marL="365595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33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2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42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860" indent="0" algn="ctr">
              <a:buNone/>
              <a:defRPr sz="2000"/>
            </a:lvl2pPr>
            <a:lvl3pPr marL="913715" indent="0" algn="ctr">
              <a:buNone/>
              <a:defRPr sz="1800"/>
            </a:lvl3pPr>
            <a:lvl4pPr marL="1370570" indent="0" algn="ctr">
              <a:buNone/>
              <a:defRPr sz="1600"/>
            </a:lvl4pPr>
            <a:lvl5pPr marL="1827430" indent="0" algn="ctr">
              <a:buNone/>
              <a:defRPr sz="1600"/>
            </a:lvl5pPr>
            <a:lvl6pPr marL="2284285" indent="0" algn="ctr">
              <a:buNone/>
              <a:defRPr sz="1600"/>
            </a:lvl6pPr>
            <a:lvl7pPr marL="2741142" indent="0" algn="ctr">
              <a:buNone/>
              <a:defRPr sz="1600"/>
            </a:lvl7pPr>
            <a:lvl8pPr marL="3198000" indent="0" algn="ctr">
              <a:buNone/>
              <a:defRPr sz="1600"/>
            </a:lvl8pPr>
            <a:lvl9pPr marL="365485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11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00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8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2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1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48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14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115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3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0" indent="0">
              <a:buNone/>
              <a:defRPr sz="2000" b="1"/>
            </a:lvl2pPr>
            <a:lvl3pPr marL="913715" indent="0">
              <a:buNone/>
              <a:defRPr sz="1800" b="1"/>
            </a:lvl3pPr>
            <a:lvl4pPr marL="1370570" indent="0">
              <a:buNone/>
              <a:defRPr sz="1600" b="1"/>
            </a:lvl4pPr>
            <a:lvl5pPr marL="1827430" indent="0">
              <a:buNone/>
              <a:defRPr sz="1600" b="1"/>
            </a:lvl5pPr>
            <a:lvl6pPr marL="2284285" indent="0">
              <a:buNone/>
              <a:defRPr sz="1600" b="1"/>
            </a:lvl6pPr>
            <a:lvl7pPr marL="2741142" indent="0">
              <a:buNone/>
              <a:defRPr sz="1600" b="1"/>
            </a:lvl7pPr>
            <a:lvl8pPr marL="3198000" indent="0">
              <a:buNone/>
              <a:defRPr sz="1600" b="1"/>
            </a:lvl8pPr>
            <a:lvl9pPr marL="365485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3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0" indent="0">
              <a:buNone/>
              <a:defRPr sz="2000" b="1"/>
            </a:lvl2pPr>
            <a:lvl3pPr marL="913715" indent="0">
              <a:buNone/>
              <a:defRPr sz="1800" b="1"/>
            </a:lvl3pPr>
            <a:lvl4pPr marL="1370570" indent="0">
              <a:buNone/>
              <a:defRPr sz="1600" b="1"/>
            </a:lvl4pPr>
            <a:lvl5pPr marL="1827430" indent="0">
              <a:buNone/>
              <a:defRPr sz="1600" b="1"/>
            </a:lvl5pPr>
            <a:lvl6pPr marL="2284285" indent="0">
              <a:buNone/>
              <a:defRPr sz="1600" b="1"/>
            </a:lvl6pPr>
            <a:lvl7pPr marL="2741142" indent="0">
              <a:buNone/>
              <a:defRPr sz="1600" b="1"/>
            </a:lvl7pPr>
            <a:lvl8pPr marL="3198000" indent="0">
              <a:buNone/>
              <a:defRPr sz="1600" b="1"/>
            </a:lvl8pPr>
            <a:lvl9pPr marL="365485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3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2" y="6356350"/>
            <a:ext cx="5662353" cy="5016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</a:lstStyle>
          <a:p>
            <a:pPr algn="l"/>
            <a:r>
              <a:rPr lang="en-US" dirty="0"/>
              <a:t>Dr. Rao Muhammad Adeel Nawab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  <a:lvl2pPr algn="r">
              <a:defRPr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2pPr>
          </a:lstStyle>
          <a:p>
            <a:pPr lvl="1"/>
            <a:fld id="{F2D367CF-52EB-4749-B2AB-6AD54999878A}" type="slidenum">
              <a:rPr lang="en-US" smtClean="0"/>
              <a:pPr lvl="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39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42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34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860" indent="0">
              <a:buNone/>
              <a:defRPr sz="1400"/>
            </a:lvl2pPr>
            <a:lvl3pPr marL="913715" indent="0">
              <a:buNone/>
              <a:defRPr sz="1200"/>
            </a:lvl3pPr>
            <a:lvl4pPr marL="1370570" indent="0">
              <a:buNone/>
              <a:defRPr sz="1000"/>
            </a:lvl4pPr>
            <a:lvl5pPr marL="1827430" indent="0">
              <a:buNone/>
              <a:defRPr sz="1000"/>
            </a:lvl5pPr>
            <a:lvl6pPr marL="2284285" indent="0">
              <a:buNone/>
              <a:defRPr sz="1000"/>
            </a:lvl6pPr>
            <a:lvl7pPr marL="2741142" indent="0">
              <a:buNone/>
              <a:defRPr sz="1000"/>
            </a:lvl7pPr>
            <a:lvl8pPr marL="3198000" indent="0">
              <a:buNone/>
              <a:defRPr sz="1000"/>
            </a:lvl8pPr>
            <a:lvl9pPr marL="365485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7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860" indent="0">
              <a:buNone/>
              <a:defRPr sz="2800"/>
            </a:lvl2pPr>
            <a:lvl3pPr marL="913715" indent="0">
              <a:buNone/>
              <a:defRPr sz="2400"/>
            </a:lvl3pPr>
            <a:lvl4pPr marL="1370570" indent="0">
              <a:buNone/>
              <a:defRPr sz="2000"/>
            </a:lvl4pPr>
            <a:lvl5pPr marL="1827430" indent="0">
              <a:buNone/>
              <a:defRPr sz="2000"/>
            </a:lvl5pPr>
            <a:lvl6pPr marL="2284285" indent="0">
              <a:buNone/>
              <a:defRPr sz="2000"/>
            </a:lvl6pPr>
            <a:lvl7pPr marL="2741142" indent="0">
              <a:buNone/>
              <a:defRPr sz="2000"/>
            </a:lvl7pPr>
            <a:lvl8pPr marL="3198000" indent="0">
              <a:buNone/>
              <a:defRPr sz="2000"/>
            </a:lvl8pPr>
            <a:lvl9pPr marL="365485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860" indent="0">
              <a:buNone/>
              <a:defRPr sz="1400"/>
            </a:lvl2pPr>
            <a:lvl3pPr marL="913715" indent="0">
              <a:buNone/>
              <a:defRPr sz="1200"/>
            </a:lvl3pPr>
            <a:lvl4pPr marL="1370570" indent="0">
              <a:buNone/>
              <a:defRPr sz="1000"/>
            </a:lvl4pPr>
            <a:lvl5pPr marL="1827430" indent="0">
              <a:buNone/>
              <a:defRPr sz="1000"/>
            </a:lvl5pPr>
            <a:lvl6pPr marL="2284285" indent="0">
              <a:buNone/>
              <a:defRPr sz="1000"/>
            </a:lvl6pPr>
            <a:lvl7pPr marL="2741142" indent="0">
              <a:buNone/>
              <a:defRPr sz="1000"/>
            </a:lvl7pPr>
            <a:lvl8pPr marL="3198000" indent="0">
              <a:buNone/>
              <a:defRPr sz="1000"/>
            </a:lvl8pPr>
            <a:lvl9pPr marL="365485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211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537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9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85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20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2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7"/>
          </a:xfrm>
          <a:prstGeom prst="rect">
            <a:avLst/>
          </a:prstGeom>
        </p:spPr>
        <p:txBody>
          <a:bodyPr lIns="91398" tIns="45699" rIns="91398" bIns="45699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7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99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9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9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59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34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763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177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822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161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396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115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663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138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5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634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762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5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66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292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7714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827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919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569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A7B19408-15D2-4864-A71B-33889EBAEDD6}"/>
              </a:ext>
            </a:extLst>
          </p:cNvPr>
          <p:cNvSpPr/>
          <p:nvPr userDrawn="1"/>
        </p:nvSpPr>
        <p:spPr>
          <a:xfrm>
            <a:off x="11337084" y="6165669"/>
            <a:ext cx="404896" cy="378823"/>
          </a:xfrm>
          <a:prstGeom prst="flowChartOffpage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fld id="{76D79EA5-2543-4EC2-B7A0-D8E896A21515}" type="slidenum">
              <a:rPr lang="en-US" sz="900" smtClean="0">
                <a:solidFill>
                  <a:prstClr val="white"/>
                </a:solidFill>
                <a:latin typeface="Raleway" panose="020B0604020202020204" charset="0"/>
                <a:cs typeface="Raleway" panose="020B0604020202020204" charset="0"/>
              </a:rPr>
              <a:pPr algn="ctr" defTabSz="914400"/>
              <a:t>‹#›</a:t>
            </a:fld>
            <a:endParaRPr lang="en-US" sz="900" dirty="0">
              <a:solidFill>
                <a:prstClr val="white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3069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6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  <a:prstGeom prst="rect">
            <a:avLst/>
          </a:prstGeom>
        </p:spPr>
        <p:txBody>
          <a:bodyPr lIns="91398" tIns="45699" rIns="91398" bIns="45699"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lIns="91398" tIns="45699" rIns="91398" bIns="45699"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37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622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677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108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88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702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7087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5927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5139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292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4/28/2024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4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437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302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078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684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670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700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738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6447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847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85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58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002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4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  <a:prstGeom prst="rect">
            <a:avLst/>
          </a:prstGeom>
        </p:spPr>
        <p:txBody>
          <a:bodyPr lIns="91398" tIns="45699" rIns="91398" bIns="45699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</p:spPr>
        <p:txBody>
          <a:bodyPr lIns="91398" tIns="45699" rIns="91398" bIns="45699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9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398" tIns="45699" rIns="91398" bIns="4569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398" tIns="45699" rIns="91398" bIns="4569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D0890-4D5C-496A-ABB2-2F3D946F57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3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3" r:id="rId13"/>
  </p:sldLayoutIdLst>
  <p:hf sldNum="0" hdr="0" ftr="0" dt="0"/>
  <p:txStyles>
    <p:titleStyle>
      <a:lvl1pPr algn="l" defTabSz="9139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8" indent="-228498" algn="l" defTabSz="9139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9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84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80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75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69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62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58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5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9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2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8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1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4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5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398" tIns="45699" rIns="91398" bIns="4569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60" y="6288087"/>
            <a:ext cx="5662353" cy="501650"/>
          </a:xfrm>
          <a:prstGeom prst="rect">
            <a:avLst/>
          </a:prstGeom>
        </p:spPr>
        <p:txBody>
          <a:bodyPr lIns="91398" tIns="45699" rIns="91398" bIns="45699"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9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39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8" indent="-228498" algn="l" defTabSz="9139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9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84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80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75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69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62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58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5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9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2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8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1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4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5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370" tIns="45685" rIns="91370" bIns="4568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370" tIns="45685" rIns="91370" bIns="45685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62" y="6288087"/>
            <a:ext cx="5662353" cy="501650"/>
          </a:xfrm>
          <a:prstGeom prst="rect">
            <a:avLst/>
          </a:prstGeom>
        </p:spPr>
        <p:txBody>
          <a:bodyPr lIns="91370" tIns="45685" rIns="91370" bIns="45685"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9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1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371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30" indent="-228430" algn="l" defTabSz="9137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285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141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00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59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715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570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430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285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15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7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3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85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142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0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859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9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1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2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693" y="2621310"/>
            <a:ext cx="11916614" cy="1569660"/>
          </a:xfrm>
          <a:prstGeom prst="rect">
            <a:avLst/>
          </a:prstGeom>
        </p:spPr>
        <p:txBody>
          <a:bodyPr wrap="square" lIns="91398" tIns="45699" rIns="91398" bIns="45699">
            <a:spAutoFit/>
          </a:bodyPr>
          <a:lstStyle/>
          <a:p>
            <a:pPr algn="ctr"/>
            <a:r>
              <a:rPr lang="ur-PK" sz="9600" dirty="0">
                <a:solidFill>
                  <a:srgbClr val="4C287F"/>
                </a:solidFill>
                <a:latin typeface="Ara Alharbi Syria-Alqusair" panose="00000500000000000000" pitchFamily="2" charset="-78"/>
                <a:cs typeface="Ara Alharbi Syria-Alqusair" panose="00000500000000000000" pitchFamily="2" charset="-78"/>
              </a:rPr>
              <a:t>بِسْمِ اللهِ الرَّحْمٰنِ الرَّحِيْمِ</a:t>
            </a:r>
            <a:endParaRPr lang="en-US" sz="9600" dirty="0">
              <a:solidFill>
                <a:srgbClr val="4C287F"/>
              </a:solidFill>
              <a:latin typeface="Ara Alharbi Syria-Alqusair" panose="00000500000000000000" pitchFamily="2" charset="-78"/>
              <a:cs typeface="Ara Alharbi Syria-Alqusair" panose="00000500000000000000" pitchFamily="2" charset="-7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2057400"/>
            <a:ext cx="10972800" cy="0"/>
          </a:xfrm>
          <a:prstGeom prst="line">
            <a:avLst/>
          </a:prstGeom>
          <a:ln w="76200">
            <a:solidFill>
              <a:srgbClr val="4C2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754880"/>
            <a:ext cx="10972800" cy="0"/>
          </a:xfrm>
          <a:prstGeom prst="line">
            <a:avLst/>
          </a:prstGeom>
          <a:ln w="76200">
            <a:solidFill>
              <a:srgbClr val="4C2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33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Types of Data Sources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4707672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7773F-03F3-BE17-2384-936C2D79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123543"/>
            <a:ext cx="9886950" cy="46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3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Three Main Types of Machine Learning Problems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64623"/>
            <a:ext cx="9288138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B68B9-EAC5-21E4-76C5-A18AE8A6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130196"/>
            <a:ext cx="9558867" cy="45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03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Classification Problems – Input and Output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81557"/>
            <a:ext cx="9296605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BB314-A2B5-44A0-5F2D-C828A8F6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97" y="1258359"/>
            <a:ext cx="95250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21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01 - Classification Problems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7950405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3B452-721F-E9DC-0D5B-338F0FB5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230052"/>
            <a:ext cx="9764183" cy="47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43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02 - Classification Problems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7950405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EA7D4-04B4-7404-304B-6F528FA1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192332"/>
            <a:ext cx="9132358" cy="44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99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Classification Problem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22288"/>
            <a:ext cx="4758472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BE99D-6380-3668-5615-2D39BC93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222645"/>
            <a:ext cx="9774767" cy="44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00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Classification Problem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22288"/>
            <a:ext cx="4758472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9A66E-A7C3-3328-6375-61977C9B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42" y="1468437"/>
            <a:ext cx="96964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5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Regression Problems – Input and Output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97512"/>
            <a:ext cx="8771672" cy="979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9B3E1-AE43-01D0-0334-B5C5BE42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1184"/>
            <a:ext cx="91821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34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01 - Regression Problems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97512"/>
            <a:ext cx="740853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3A238-4B94-D43A-79F8-0FAF9FB1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125000"/>
            <a:ext cx="9926637" cy="473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1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02 - Regression Problems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97512"/>
            <a:ext cx="740853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9A67B-F459-A659-B554-EA698E6E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100484"/>
            <a:ext cx="9952037" cy="47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2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1C158-D519-4CA5-9C59-A33E899102DF}"/>
              </a:ext>
            </a:extLst>
          </p:cNvPr>
          <p:cNvSpPr/>
          <p:nvPr/>
        </p:nvSpPr>
        <p:spPr>
          <a:xfrm>
            <a:off x="-1" y="-1"/>
            <a:ext cx="6547103" cy="6857999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ED063E-AD16-4A9D-8C36-909EC15FDC62}"/>
              </a:ext>
            </a:extLst>
          </p:cNvPr>
          <p:cNvSpPr/>
          <p:nvPr/>
        </p:nvSpPr>
        <p:spPr>
          <a:xfrm>
            <a:off x="0" y="3603171"/>
            <a:ext cx="3797997" cy="325482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C4D5A87-B7FA-4DE3-A9D1-65445EB65AD5}"/>
              </a:ext>
            </a:extLst>
          </p:cNvPr>
          <p:cNvSpPr/>
          <p:nvPr/>
        </p:nvSpPr>
        <p:spPr>
          <a:xfrm>
            <a:off x="943897" y="3893574"/>
            <a:ext cx="2544906" cy="2456231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Image result for comsats">
            <a:extLst>
              <a:ext uri="{FF2B5EF4-FFF2-40B4-BE49-F238E27FC236}">
                <a16:creationId xmlns:a16="http://schemas.microsoft.com/office/drawing/2014/main" id="{6DF72821-BAFD-432F-A136-308C5672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1364" l="8182" r="92273">
                        <a14:foregroundMark x1="45909" y1="91818" x2="45909" y2="91818"/>
                        <a14:foregroundMark x1="8636" y1="44545" x2="8636" y2="44545"/>
                        <a14:foregroundMark x1="55000" y1="7727" x2="55000" y2="7727"/>
                        <a14:foregroundMark x1="92273" y1="44091" x2="92273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76" y="3925273"/>
            <a:ext cx="2353452" cy="23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2CB1DD-D0E6-4BC7-BF82-6F2EF9B65413}"/>
              </a:ext>
            </a:extLst>
          </p:cNvPr>
          <p:cNvSpPr txBox="1"/>
          <p:nvPr/>
        </p:nvSpPr>
        <p:spPr>
          <a:xfrm>
            <a:off x="4304179" y="2476194"/>
            <a:ext cx="710256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 (NLP)</a:t>
            </a:r>
            <a:endParaRPr lang="id-ID" sz="40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51869-BB3E-46DB-B00D-F7450FFB47CD}"/>
              </a:ext>
            </a:extLst>
          </p:cNvPr>
          <p:cNvSpPr txBox="1"/>
          <p:nvPr/>
        </p:nvSpPr>
        <p:spPr>
          <a:xfrm>
            <a:off x="4415969" y="4054300"/>
            <a:ext cx="6878986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Lecture 05 – 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Data and Annotations</a:t>
            </a:r>
            <a:endParaRPr lang="en-US" sz="3200" b="1" dirty="0">
              <a:solidFill>
                <a:prstClr val="black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endParaRPr lang="en-US" sz="3200" b="1" dirty="0">
              <a:solidFill>
                <a:prstClr val="black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6665034" y="5663956"/>
            <a:ext cx="4859630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Dr. Jawad Shafi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4415969" y="5663956"/>
            <a:ext cx="2249065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Instructor:</a:t>
            </a:r>
            <a:endParaRPr lang="en-US" sz="2800" b="1" dirty="0">
              <a:solidFill>
                <a:prstClr val="black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64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 animBg="1"/>
      <p:bldP spid="13" grpId="0"/>
      <p:bldP spid="20" grpId="0"/>
      <p:bldP spid="22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Sequence to Sequence Problems – Input and Output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72111"/>
            <a:ext cx="1002473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AB89F-7874-8701-8C3E-8A64D6A0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184275"/>
            <a:ext cx="93535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01 - Sequence to Sequence Problems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97512"/>
            <a:ext cx="9914672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81630-C6AD-FF36-840A-2CF3B06A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0216"/>
            <a:ext cx="10063162" cy="48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25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02 - Sequence to Sequence Problems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97512"/>
            <a:ext cx="9914672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480F5-955D-128D-F870-3F25A618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171507"/>
            <a:ext cx="10228262" cy="488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03 - Sequence to Sequence Problems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97512"/>
            <a:ext cx="9914672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787FE-19F2-8867-7511-8FEECA0E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075418"/>
            <a:ext cx="10197042" cy="48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99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04 - Sequence to Sequence Problems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97512"/>
            <a:ext cx="9914672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BB5C8-CBD7-DDD0-8BA9-45AC6C88F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90587"/>
            <a:ext cx="104203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72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05 - Sequence to Sequence Problems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97512"/>
            <a:ext cx="9914672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FE5B5-E258-CEE8-0167-EE0DE375E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178884"/>
            <a:ext cx="9846204" cy="469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47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79D7D-B85B-DF64-60D8-4CE72A78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629"/>
            <a:ext cx="116490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069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Understanding Real-world Problem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97512"/>
            <a:ext cx="7628672" cy="979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2E0C6-E624-0AA1-108A-785BB407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4" y="1123836"/>
            <a:ext cx="10642805" cy="47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90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01587-D706-7114-C7A9-6B547168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792"/>
            <a:ext cx="115728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224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Segoe UI" pitchFamily="34" charset="0"/>
                <a:cs typeface="Segoe UI" pitchFamily="34" charset="0"/>
              </a:rPr>
              <a:t>Checking If Real-world Problem Can be Treated as a Machine Learning</a:t>
            </a:r>
            <a:r>
              <a:rPr lang="en-US" sz="3600" dirty="0"/>
              <a:t> </a:t>
            </a:r>
            <a:r>
              <a:rPr lang="en-US" sz="3600" b="1" dirty="0">
                <a:latin typeface="Segoe UI" pitchFamily="34" charset="0"/>
                <a:cs typeface="Segoe UI" pitchFamily="34" charset="0"/>
              </a:rPr>
              <a:t>Problem?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56528" y="1009179"/>
            <a:ext cx="10227939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EC8D8-35E1-015A-ABA2-2FF6D823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28" y="1362363"/>
            <a:ext cx="10073217" cy="45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8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BCA18C4-3046-49DB-8C23-D2F82FB9C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7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03" t="24663" b="1212"/>
          <a:stretch/>
        </p:blipFill>
        <p:spPr>
          <a:xfrm>
            <a:off x="954583" y="1497750"/>
            <a:ext cx="3440357" cy="4527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4942" y="1497750"/>
            <a:ext cx="7797061" cy="923330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/>
            <a:r>
              <a:rPr lang="ar-AE" sz="54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اللَّهُمَّ خِرْ لِيْ وَاخْتَرْ لِي</a:t>
            </a:r>
            <a:endParaRPr lang="en-US" sz="54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70485" y="2464647"/>
            <a:ext cx="7746699" cy="1323439"/>
          </a:xfrm>
          <a:prstGeom prst="rect">
            <a:avLst/>
          </a:prstGeom>
        </p:spPr>
        <p:txBody>
          <a:bodyPr wrap="square" lIns="91398" tIns="45699" rIns="91398" bIns="45699">
            <a:spAutoFit/>
          </a:bodyPr>
          <a:lstStyle/>
          <a:p>
            <a:pPr algn="ctr"/>
            <a:r>
              <a:rPr lang="ur-PK" sz="40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سُبْحَانَكَ لَا عِلْمَ لَنَا إِلَّا مَا عَلَّمْتَنَا ۖ</a:t>
            </a:r>
            <a:endParaRPr lang="en-US" sz="40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إِنَّكَ أَنْتَ الْعَلِيمُ الْحَكِيمُ</a:t>
            </a:r>
            <a:endParaRPr lang="en-US" sz="40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20119" y="3782695"/>
            <a:ext cx="7797062" cy="2554545"/>
          </a:xfrm>
          <a:prstGeom prst="rect">
            <a:avLst/>
          </a:prstGeom>
        </p:spPr>
        <p:txBody>
          <a:bodyPr wrap="square" lIns="91398" tIns="45699" rIns="91398" bIns="45699">
            <a:spAutoFit/>
          </a:bodyPr>
          <a:lstStyle/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رَبِّ اشْرَحْ لِي صَدْرِي 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وَيَسِّرْ لِي اَمْرِي 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وَاحْلُلْ عُقْدَةً مِنْ لِسَانِي 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يَفْقَهُوا قَوْلِي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595989" y="2406332"/>
            <a:ext cx="5394960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595989" y="3821117"/>
            <a:ext cx="5394960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itle 2">
            <a:extLst>
              <a:ext uri="{FF2B5EF4-FFF2-40B4-BE49-F238E27FC236}">
                <a16:creationId xmlns:a16="http://schemas.microsoft.com/office/drawing/2014/main" id="{B95B1E3E-FD73-47FA-B1FA-E97ACE4748E6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Dua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Take Help from Allah Before Starting Any Task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9516EA-A451-44D1-9998-0449B7AE6266}"/>
              </a:ext>
            </a:extLst>
          </p:cNvPr>
          <p:cNvCxnSpPr>
            <a:cxnSpLocks/>
          </p:cNvCxnSpPr>
          <p:nvPr/>
        </p:nvCxnSpPr>
        <p:spPr>
          <a:xfrm>
            <a:off x="916652" y="986840"/>
            <a:ext cx="1007429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0B20200-338F-2E04-9325-7228668DDDD6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683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Segoe UI" pitchFamily="34" charset="0"/>
                <a:cs typeface="Segoe UI" pitchFamily="34" charset="0"/>
              </a:rPr>
              <a:t>Checking If Real-world Problem Can be Treated as a Machine Learning</a:t>
            </a:r>
            <a:r>
              <a:rPr lang="en-US" sz="3600" dirty="0"/>
              <a:t> </a:t>
            </a:r>
            <a:r>
              <a:rPr lang="en-US" sz="3600" b="1" dirty="0">
                <a:latin typeface="Segoe UI" pitchFamily="34" charset="0"/>
                <a:cs typeface="Segoe UI" pitchFamily="34" charset="0"/>
              </a:rPr>
              <a:t>Problem?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56528" y="1009179"/>
            <a:ext cx="10227939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7A620-00D7-A0A4-B4F6-E32E3620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71" y="1582903"/>
            <a:ext cx="10008658" cy="39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21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889C4-D526-09EC-13CE-2299F9D8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062"/>
            <a:ext cx="1156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9807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Segoe UI" pitchFamily="34" charset="0"/>
                <a:cs typeface="Segoe UI" pitchFamily="34" charset="0"/>
              </a:rPr>
              <a:t>Research Focus and Annotated Corpus Development Issues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56528" y="916042"/>
            <a:ext cx="10227939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5A04B-2B5F-6A7C-0F96-2ACB8B70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17" y="2103437"/>
            <a:ext cx="84963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1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– Research Focus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38200" y="798491"/>
            <a:ext cx="569806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4344E-EC7F-401A-7F8F-54B2905F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171179"/>
            <a:ext cx="9785350" cy="45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4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– Research Focus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38200" y="798491"/>
            <a:ext cx="569806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8FA1-EE4B-7E33-5553-818CA749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02433"/>
            <a:ext cx="10153120" cy="46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0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Example – Research Focus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38200" y="798491"/>
            <a:ext cx="569806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A9D26-7C26-CFE0-AD4C-C3E9392D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014078"/>
            <a:ext cx="10315575" cy="49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99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TIP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696891"/>
            <a:ext cx="685800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A68C9-D0EB-36EA-A2FE-1FADC278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8470"/>
            <a:ext cx="10435491" cy="40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83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TIP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696891"/>
            <a:ext cx="685800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7750A-A653-6976-8042-E23A4892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053011"/>
            <a:ext cx="9973733" cy="47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85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Research Focus for Our Current Example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90028"/>
            <a:ext cx="866986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17694-0712-5DDA-777D-1D3220A0F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544108"/>
            <a:ext cx="95154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01 – Data Sampling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98495"/>
            <a:ext cx="540173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FED31-A585-5E9A-70F0-DDC7723E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046583"/>
            <a:ext cx="9841970" cy="47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2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1C158-D519-4CA5-9C59-A33E899102DF}"/>
              </a:ext>
            </a:extLst>
          </p:cNvPr>
          <p:cNvSpPr/>
          <p:nvPr/>
        </p:nvSpPr>
        <p:spPr>
          <a:xfrm>
            <a:off x="2" y="-1"/>
            <a:ext cx="7484607" cy="6857999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CB1DD-D0E6-4BC7-BF82-6F2EF9B65413}"/>
              </a:ext>
            </a:extLst>
          </p:cNvPr>
          <p:cNvSpPr txBox="1"/>
          <p:nvPr/>
        </p:nvSpPr>
        <p:spPr>
          <a:xfrm>
            <a:off x="4276227" y="3094279"/>
            <a:ext cx="791577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>
                <a:latin typeface="Segoe UI" pitchFamily="34" charset="0"/>
                <a:cs typeface="Segoe UI" pitchFamily="34" charset="0"/>
              </a:rPr>
              <a:t>Main Steps for Data Annotations</a:t>
            </a:r>
            <a:endParaRPr lang="id-ID" sz="54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ED063E-AD16-4A9D-8C36-909EC15FDC62}"/>
              </a:ext>
            </a:extLst>
          </p:cNvPr>
          <p:cNvSpPr/>
          <p:nvPr/>
        </p:nvSpPr>
        <p:spPr>
          <a:xfrm>
            <a:off x="3" y="3603174"/>
            <a:ext cx="3797997" cy="325482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C4D5A87-B7FA-4DE3-A9D1-65445EB65AD5}"/>
              </a:ext>
            </a:extLst>
          </p:cNvPr>
          <p:cNvSpPr/>
          <p:nvPr/>
        </p:nvSpPr>
        <p:spPr>
          <a:xfrm>
            <a:off x="943897" y="3893577"/>
            <a:ext cx="2544906" cy="2456231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Image result for comsats">
            <a:extLst>
              <a:ext uri="{FF2B5EF4-FFF2-40B4-BE49-F238E27FC236}">
                <a16:creationId xmlns:a16="http://schemas.microsoft.com/office/drawing/2014/main" id="{6DF72821-BAFD-432F-A136-308C5672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1364" l="8182" r="92273">
                        <a14:foregroundMark x1="45909" y1="91818" x2="45909" y2="91818"/>
                        <a14:foregroundMark x1="8636" y1="44545" x2="8636" y2="44545"/>
                        <a14:foregroundMark x1="55000" y1="7727" x2="55000" y2="7727"/>
                        <a14:foregroundMark x1="92273" y1="44091" x2="92273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76" y="3925276"/>
            <a:ext cx="2353452" cy="23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1E0A13-1865-CCE4-E8E6-88BD45B80009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18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01 – Data Sampling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98495"/>
            <a:ext cx="540173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C9646-07BE-ED52-D3B8-31D527194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017008"/>
            <a:ext cx="10179579" cy="49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52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01 – Data Sampling (Conti.)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98495"/>
            <a:ext cx="716279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365F-EB82-9BA1-080E-D01A3776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050656"/>
            <a:ext cx="10165820" cy="49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0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01 – Data Sampling (Conti.)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98495"/>
            <a:ext cx="716279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75583-F8FD-6319-46B3-377B01F3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490236"/>
            <a:ext cx="10054167" cy="34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42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02 – Time Span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05936" y="798491"/>
            <a:ext cx="4495797" cy="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C4AE0-99AE-2DE0-D27E-EE4E1A7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290637"/>
            <a:ext cx="106108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44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03 – Size of a Corpus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05936" y="798491"/>
            <a:ext cx="5647264" cy="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71EA-33A1-0CEC-6AAD-8D46BEE4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957262"/>
            <a:ext cx="105441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17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04 – Potential Data Sources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05936" y="730755"/>
            <a:ext cx="7052731" cy="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99E08-EE74-FE16-5DAB-6EDA7F6F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695"/>
            <a:ext cx="10553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28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04 – Potential Data Sources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05936" y="730755"/>
            <a:ext cx="7052731" cy="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E3DBC-4152-9F34-DE6E-BDD7F275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8399"/>
            <a:ext cx="10457302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69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04 – Potential Data Sources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05936" y="730755"/>
            <a:ext cx="7052731" cy="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7FDE6-A9C3-27BA-652E-AC4A8464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014649"/>
            <a:ext cx="10072158" cy="49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43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05 – High Quality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05936" y="776856"/>
            <a:ext cx="6112931" cy="13172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29B80-890B-C0F9-67D8-A3FBF442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009541"/>
            <a:ext cx="10224558" cy="50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02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05 – High Quality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05936" y="776856"/>
            <a:ext cx="6112931" cy="13172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34AE2-3A7B-2F2E-A44B-BA5CCBDE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2854"/>
            <a:ext cx="9352492" cy="45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Main Steps for Data Annotation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780578"/>
            <a:ext cx="680740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992600" y="2546618"/>
            <a:ext cx="18254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Myth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1033852" y="4529112"/>
            <a:ext cx="18254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Outcome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8BD5DD-9431-322B-F586-08818F795BD8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A39131-09AD-6833-9B47-A5D5AE11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00" y="1021639"/>
            <a:ext cx="10048875" cy="48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2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5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06 – Balanced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90028"/>
            <a:ext cx="532553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50EFE-AE8F-68A4-43DD-30BB11C5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947737"/>
            <a:ext cx="10525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07 – Data Collection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90028"/>
            <a:ext cx="553719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29377-B12A-0B7D-AA2E-6E6487D9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552635"/>
            <a:ext cx="10041467" cy="316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33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08 – Annotation Guidelines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90028"/>
            <a:ext cx="716279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B49E8-9FAF-7F48-7BBA-AA9863AD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646"/>
            <a:ext cx="10055225" cy="27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30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09 – Annotators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22292"/>
            <a:ext cx="472439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BAC71-EB23-BAAA-8859-080EF790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11" y="1728737"/>
            <a:ext cx="9739844" cy="27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64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10 – Data Protection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22292"/>
            <a:ext cx="472439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D4C65-F124-8C2B-0E01-C288F245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015471"/>
            <a:ext cx="106108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77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Issue 11 – Corpus Standardization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05936" y="790028"/>
            <a:ext cx="730673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3AB88-C4B8-27AD-4407-728D5943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6" y="1544990"/>
            <a:ext cx="9350378" cy="29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25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02D9A-177F-A10D-42F6-867A19A8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150"/>
            <a:ext cx="115919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635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Segoe UI" pitchFamily="34" charset="0"/>
                <a:cs typeface="Segoe UI" pitchFamily="34" charset="0"/>
              </a:rPr>
              <a:t>Developing Proposed Annotated Corpus at Prototype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2869" y="917028"/>
            <a:ext cx="1043093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A9DB8-8BB9-7AE1-A528-8887A4FA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9" y="1358747"/>
            <a:ext cx="9859436" cy="425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03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Segoe UI" pitchFamily="34" charset="0"/>
                <a:cs typeface="Segoe UI" pitchFamily="34" charset="0"/>
              </a:rPr>
              <a:t>Developing Proposed Annotated Corpus at Prototype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2869" y="917028"/>
            <a:ext cx="1043093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44CA9-5B1C-E013-22F3-059CCB10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31" y="1623446"/>
            <a:ext cx="9660995" cy="3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66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Steps – Annotated Corpus Creation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2869" y="798491"/>
            <a:ext cx="928793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813A0-4F36-0B35-AA1E-79F060F24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85" y="1412163"/>
            <a:ext cx="9287932" cy="34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66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Main Steps for Data Annotation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6858205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5B557-731E-8B36-CF83-10A2B5C9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428118"/>
            <a:ext cx="10258620" cy="35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34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Steps – Annotated Corpus Creation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2869" y="798491"/>
            <a:ext cx="928793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FFE05-DF29-34D4-93E8-4F25CE2C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9" y="1412163"/>
            <a:ext cx="9980612" cy="38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88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Step 1 – Raw Data Collection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2869" y="798491"/>
            <a:ext cx="610446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4B5A1-5519-7756-8F16-E69E6668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9" y="1684867"/>
            <a:ext cx="9984385" cy="329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26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Step 1 – Raw Data Collection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2869" y="798491"/>
            <a:ext cx="610446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CC2BB-C87D-9804-B840-061E8ED7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9" y="1505249"/>
            <a:ext cx="9398000" cy="31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27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Step 1 – Raw Data Collection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2869" y="798491"/>
            <a:ext cx="610446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4C51A-4D3D-94EB-0400-5D4C8EB1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689"/>
            <a:ext cx="9612312" cy="46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9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Step 2 – Annotation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2869" y="798491"/>
            <a:ext cx="610446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65044-5C33-63C4-DC8E-4FF9CCD8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3490"/>
            <a:ext cx="9865251" cy="40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88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Steps – Annotated Corpus Creation Process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814446"/>
            <a:ext cx="926273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01835-3AA7-137E-7F15-50805979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5678"/>
            <a:ext cx="10173229" cy="38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73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Steps – Annotated Corpus Creation Process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9322005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ACB1A-5AB7-BCED-0944-59B5944C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5" y="1294419"/>
            <a:ext cx="9472951" cy="36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02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1C158-D519-4CA5-9C59-A33E899102DF}"/>
              </a:ext>
            </a:extLst>
          </p:cNvPr>
          <p:cNvSpPr/>
          <p:nvPr/>
        </p:nvSpPr>
        <p:spPr>
          <a:xfrm>
            <a:off x="2" y="-1"/>
            <a:ext cx="7484607" cy="6857999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CB1DD-D0E6-4BC7-BF82-6F2EF9B65413}"/>
              </a:ext>
            </a:extLst>
          </p:cNvPr>
          <p:cNvSpPr txBox="1"/>
          <p:nvPr/>
        </p:nvSpPr>
        <p:spPr>
          <a:xfrm>
            <a:off x="4465320" y="3001946"/>
            <a:ext cx="748460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latin typeface="Segoe UI" pitchFamily="34" charset="0"/>
                <a:cs typeface="Segoe UI" pitchFamily="34" charset="0"/>
              </a:rPr>
              <a:t>Developing Gold Standard Annotated Corpus using Data Sources with Annotations </a:t>
            </a:r>
            <a:endParaRPr lang="id-ID" sz="40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ED063E-AD16-4A9D-8C36-909EC15FDC62}"/>
              </a:ext>
            </a:extLst>
          </p:cNvPr>
          <p:cNvSpPr/>
          <p:nvPr/>
        </p:nvSpPr>
        <p:spPr>
          <a:xfrm>
            <a:off x="3" y="3603174"/>
            <a:ext cx="3797997" cy="325482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C4D5A87-B7FA-4DE3-A9D1-65445EB65AD5}"/>
              </a:ext>
            </a:extLst>
          </p:cNvPr>
          <p:cNvSpPr/>
          <p:nvPr/>
        </p:nvSpPr>
        <p:spPr>
          <a:xfrm>
            <a:off x="943897" y="3893577"/>
            <a:ext cx="2544906" cy="2456231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Image result for comsats">
            <a:extLst>
              <a:ext uri="{FF2B5EF4-FFF2-40B4-BE49-F238E27FC236}">
                <a16:creationId xmlns:a16="http://schemas.microsoft.com/office/drawing/2014/main" id="{6DF72821-BAFD-432F-A136-308C5672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1364" l="8182" r="92273">
                        <a14:foregroundMark x1="45909" y1="91818" x2="45909" y2="91818"/>
                        <a14:foregroundMark x1="8636" y1="44545" x2="8636" y2="44545"/>
                        <a14:foregroundMark x1="55000" y1="7727" x2="55000" y2="7727"/>
                        <a14:foregroundMark x1="92273" y1="44091" x2="92273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76" y="3925276"/>
            <a:ext cx="2353452" cy="23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1E0A13-1865-CCE4-E8E6-88BD45B80009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92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16124</TotalTime>
  <Words>397</Words>
  <Application>Microsoft Office PowerPoint</Application>
  <PresentationFormat>Widescreen</PresentationFormat>
  <Paragraphs>75</Paragraphs>
  <Slides>64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Lato Medium</vt:lpstr>
      <vt:lpstr>Raleway</vt:lpstr>
      <vt:lpstr>El Messiri</vt:lpstr>
      <vt:lpstr>Calibri</vt:lpstr>
      <vt:lpstr>Arial</vt:lpstr>
      <vt:lpstr>Segoe UI</vt:lpstr>
      <vt:lpstr>Ara Alharbi Syria-Alqusair</vt:lpstr>
      <vt:lpstr>Arabic Typesetting</vt:lpstr>
      <vt:lpstr>Calibri Light</vt:lpstr>
      <vt:lpstr>Office Theme</vt:lpstr>
      <vt:lpstr>Kalli Design</vt:lpstr>
      <vt:lpstr>1_Kalli Design</vt:lpstr>
      <vt:lpstr>2_Kalli Design</vt:lpstr>
      <vt:lpstr>3_Kalli Design</vt:lpstr>
      <vt:lpstr>4_Kalli Design</vt:lpstr>
      <vt:lpstr>6_Kalli Design</vt:lpstr>
      <vt:lpstr>PowerPoint Presentation</vt:lpstr>
      <vt:lpstr>PowerPoint Presentation</vt:lpstr>
      <vt:lpstr>PowerPoint Presentation</vt:lpstr>
      <vt:lpstr>PowerPoint Presentation</vt:lpstr>
      <vt:lpstr>Main Steps for Data Annotation</vt:lpstr>
      <vt:lpstr>Main Steps for Data Annotation</vt:lpstr>
      <vt:lpstr>Steps – Annotated Corpus Creation Process</vt:lpstr>
      <vt:lpstr>Steps – Annotated Corpus Creation Process</vt:lpstr>
      <vt:lpstr>PowerPoint Presentation</vt:lpstr>
      <vt:lpstr>Types of Data Sources</vt:lpstr>
      <vt:lpstr>Three Main Types of Machine Learning Problems</vt:lpstr>
      <vt:lpstr>Classification Problems – Input and Output</vt:lpstr>
      <vt:lpstr>Example 01 - Classification Problems </vt:lpstr>
      <vt:lpstr>Example 02 - Classification Problems </vt:lpstr>
      <vt:lpstr>Classification Problem </vt:lpstr>
      <vt:lpstr>Classification Problem </vt:lpstr>
      <vt:lpstr>Regression Problems – Input and Output </vt:lpstr>
      <vt:lpstr>Example 01 - Regression Problems</vt:lpstr>
      <vt:lpstr>Example 02 - Regression Problems</vt:lpstr>
      <vt:lpstr>Sequence to Sequence Problems – Input and Output</vt:lpstr>
      <vt:lpstr>Example 01 - Sequence to Sequence Problems</vt:lpstr>
      <vt:lpstr>Example 02 - Sequence to Sequence Problems</vt:lpstr>
      <vt:lpstr>Example 03 - Sequence to Sequence Problems</vt:lpstr>
      <vt:lpstr>Example 04 - Sequence to Sequence Problems</vt:lpstr>
      <vt:lpstr>Example 05 - Sequence to Sequence Problems</vt:lpstr>
      <vt:lpstr>PowerPoint Presentation</vt:lpstr>
      <vt:lpstr>Understanding Real-world Problem </vt:lpstr>
      <vt:lpstr>PowerPoint Presentation</vt:lpstr>
      <vt:lpstr>Checking If Real-world Problem Can be Treated as a Machine Learning Problem?</vt:lpstr>
      <vt:lpstr>Checking If Real-world Problem Can be Treated as a Machine Learning Problem?</vt:lpstr>
      <vt:lpstr>PowerPoint Presentation</vt:lpstr>
      <vt:lpstr>Research Focus and Annotated Corpus Development Issues</vt:lpstr>
      <vt:lpstr>Example – Research Focus</vt:lpstr>
      <vt:lpstr>Example – Research Focus</vt:lpstr>
      <vt:lpstr>Example – Research Focus</vt:lpstr>
      <vt:lpstr>TIP</vt:lpstr>
      <vt:lpstr>TIP</vt:lpstr>
      <vt:lpstr>Research Focus for Our Current Example</vt:lpstr>
      <vt:lpstr>Issue 01 – Data Sampling</vt:lpstr>
      <vt:lpstr>Issue 01 – Data Sampling</vt:lpstr>
      <vt:lpstr>Issue 01 – Data Sampling (Conti.)</vt:lpstr>
      <vt:lpstr>Issue 01 – Data Sampling (Conti.)</vt:lpstr>
      <vt:lpstr>Issue 02 – Time Span</vt:lpstr>
      <vt:lpstr>Issue 03 – Size of a Corpus</vt:lpstr>
      <vt:lpstr>Issue 04 – Potential Data Sources</vt:lpstr>
      <vt:lpstr>Issue 04 – Potential Data Sources</vt:lpstr>
      <vt:lpstr>Issue 04 – Potential Data Sources</vt:lpstr>
      <vt:lpstr>Issue 05 – High Quality Data</vt:lpstr>
      <vt:lpstr>Issue 05 – High Quality Data</vt:lpstr>
      <vt:lpstr>Issue 06 – Balanced Data</vt:lpstr>
      <vt:lpstr>Issue 07 – Data Collection</vt:lpstr>
      <vt:lpstr>Issue 08 – Annotation Guidelines</vt:lpstr>
      <vt:lpstr>Issue 09 – Annotators</vt:lpstr>
      <vt:lpstr>Issue 10 – Data Protection</vt:lpstr>
      <vt:lpstr>Issue 11 – Corpus Standardization</vt:lpstr>
      <vt:lpstr>PowerPoint Presentation</vt:lpstr>
      <vt:lpstr>Developing Proposed Annotated Corpus at Prototype Level</vt:lpstr>
      <vt:lpstr>Developing Proposed Annotated Corpus at Prototype Level</vt:lpstr>
      <vt:lpstr>Steps – Annotated Corpus Creation Process</vt:lpstr>
      <vt:lpstr>Steps – Annotated Corpus Creation Process</vt:lpstr>
      <vt:lpstr>Step 1 – Raw Data Collection</vt:lpstr>
      <vt:lpstr>Step 1 – Raw Data Collection</vt:lpstr>
      <vt:lpstr>Step 1 – Raw Data Collection</vt:lpstr>
      <vt:lpstr>Step 2 – Annotation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Tahir Sohail</dc:creator>
  <cp:lastModifiedBy>Haier</cp:lastModifiedBy>
  <cp:revision>1186</cp:revision>
  <dcterms:created xsi:type="dcterms:W3CDTF">2019-07-27T18:14:17Z</dcterms:created>
  <dcterms:modified xsi:type="dcterms:W3CDTF">2024-04-28T10:01:20Z</dcterms:modified>
</cp:coreProperties>
</file>